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2" r:id="rId15"/>
    <p:sldId id="273" r:id="rId16"/>
    <p:sldId id="274" r:id="rId17"/>
    <p:sldId id="275" r:id="rId18"/>
    <p:sldId id="276" r:id="rId19"/>
    <p:sldId id="270" r:id="rId20"/>
    <p:sldId id="277" r:id="rId21"/>
    <p:sldId id="278" r:id="rId22"/>
    <p:sldId id="280" r:id="rId23"/>
    <p:sldId id="281" r:id="rId24"/>
    <p:sldId id="282" r:id="rId25"/>
    <p:sldId id="283" r:id="rId26"/>
    <p:sldId id="279" r:id="rId27"/>
    <p:sldId id="284" r:id="rId28"/>
    <p:sldId id="285" r:id="rId29"/>
    <p:sldId id="286" r:id="rId30"/>
    <p:sldId id="287" r:id="rId31"/>
    <p:sldId id="288" r:id="rId32"/>
    <p:sldId id="291" r:id="rId33"/>
    <p:sldId id="292" r:id="rId34"/>
    <p:sldId id="294" r:id="rId35"/>
    <p:sldId id="295" r:id="rId36"/>
    <p:sldId id="297" r:id="rId37"/>
    <p:sldId id="299" r:id="rId38"/>
    <p:sldId id="300" r:id="rId39"/>
    <p:sldId id="301" r:id="rId40"/>
    <p:sldId id="303" r:id="rId41"/>
    <p:sldId id="302" r:id="rId42"/>
    <p:sldId id="306" r:id="rId43"/>
    <p:sldId id="307" r:id="rId44"/>
    <p:sldId id="312" r:id="rId45"/>
    <p:sldId id="308" r:id="rId46"/>
    <p:sldId id="304" r:id="rId47"/>
    <p:sldId id="296" r:id="rId48"/>
    <p:sldId id="305" r:id="rId49"/>
    <p:sldId id="309" r:id="rId50"/>
    <p:sldId id="310" r:id="rId51"/>
    <p:sldId id="311" r:id="rId52"/>
    <p:sldId id="289" r:id="rId53"/>
    <p:sldId id="290" r:id="rId54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7794" autoAdjust="0"/>
    <p:restoredTop sz="94662" autoAdjust="0"/>
  </p:normalViewPr>
  <p:slideViewPr>
    <p:cSldViewPr>
      <p:cViewPr varScale="1">
        <p:scale>
          <a:sx n="70" d="100"/>
          <a:sy n="70" d="100"/>
        </p:scale>
        <p:origin x="74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32E8897E-C105-4B51-9B60-2914D0386E34}" type="datetimeFigureOut">
              <a:rPr lang="es-CO" smtClean="0"/>
              <a:t>27/10/2013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7E84-261E-499E-9E6C-66EC1FBAFF2C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8897E-C105-4B51-9B60-2914D0386E34}" type="datetimeFigureOut">
              <a:rPr lang="es-CO" smtClean="0"/>
              <a:t>27/10/2013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7E84-261E-499E-9E6C-66EC1FBAFF2C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8897E-C105-4B51-9B60-2914D0386E34}" type="datetimeFigureOut">
              <a:rPr lang="es-CO" smtClean="0"/>
              <a:t>27/10/2013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7E84-261E-499E-9E6C-66EC1FBAFF2C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8897E-C105-4B51-9B60-2914D0386E34}" type="datetimeFigureOut">
              <a:rPr lang="es-CO" smtClean="0"/>
              <a:t>27/10/2013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7E84-261E-499E-9E6C-66EC1FBAFF2C}" type="slidenum">
              <a:rPr lang="es-CO" smtClean="0"/>
              <a:t>‹Nº›</a:t>
            </a:fld>
            <a:endParaRPr lang="es-CO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8897E-C105-4B51-9B60-2914D0386E34}" type="datetimeFigureOut">
              <a:rPr lang="es-CO" smtClean="0"/>
              <a:t>27/10/2013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7E84-261E-499E-9E6C-66EC1FBAFF2C}" type="slidenum">
              <a:rPr lang="es-CO" smtClean="0"/>
              <a:t>‹Nº›</a:t>
            </a:fld>
            <a:endParaRPr lang="es-CO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8897E-C105-4B51-9B60-2914D0386E34}" type="datetimeFigureOut">
              <a:rPr lang="es-CO" smtClean="0"/>
              <a:t>27/10/2013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7E84-261E-499E-9E6C-66EC1FBAFF2C}" type="slidenum">
              <a:rPr lang="es-CO" smtClean="0"/>
              <a:t>‹Nº›</a:t>
            </a:fld>
            <a:endParaRPr lang="es-CO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8897E-C105-4B51-9B60-2914D0386E34}" type="datetimeFigureOut">
              <a:rPr lang="es-CO" smtClean="0"/>
              <a:t>27/10/2013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7E84-261E-499E-9E6C-66EC1FBAFF2C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8897E-C105-4B51-9B60-2914D0386E34}" type="datetimeFigureOut">
              <a:rPr lang="es-CO" smtClean="0"/>
              <a:t>27/10/2013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7E84-261E-499E-9E6C-66EC1FBAFF2C}" type="slidenum">
              <a:rPr lang="es-CO" smtClean="0"/>
              <a:t>‹Nº›</a:t>
            </a:fld>
            <a:endParaRPr lang="es-CO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8897E-C105-4B51-9B60-2914D0386E34}" type="datetimeFigureOut">
              <a:rPr lang="es-CO" smtClean="0"/>
              <a:t>27/10/2013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7E84-261E-499E-9E6C-66EC1FBAFF2C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8897E-C105-4B51-9B60-2914D0386E34}" type="datetimeFigureOut">
              <a:rPr lang="es-CO" smtClean="0"/>
              <a:t>27/10/2013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7E84-261E-499E-9E6C-66EC1FBAFF2C}" type="slidenum">
              <a:rPr lang="es-CO" smtClean="0"/>
              <a:t>‹Nº›</a:t>
            </a:fld>
            <a:endParaRPr lang="es-CO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8897E-C105-4B51-9B60-2914D0386E34}" type="datetimeFigureOut">
              <a:rPr lang="es-CO" smtClean="0"/>
              <a:t>27/10/2013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7E84-261E-499E-9E6C-66EC1FBAFF2C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32E8897E-C105-4B51-9B60-2914D0386E34}" type="datetimeFigureOut">
              <a:rPr lang="es-CO" smtClean="0"/>
              <a:t>27/10/2013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5DBF7E84-261E-499E-9E6C-66EC1FBAFF2C}" type="slidenum">
              <a:rPr lang="es-CO" smtClean="0"/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 dirty="0" err="1" smtClean="0"/>
              <a:t>École</a:t>
            </a:r>
            <a:r>
              <a:rPr lang="es-CO" dirty="0" smtClean="0"/>
              <a:t> la candelaria</a:t>
            </a:r>
            <a:endParaRPr lang="es-CO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CO" dirty="0" err="1" smtClean="0"/>
              <a:t>Institution</a:t>
            </a:r>
            <a:r>
              <a:rPr lang="es-CO" dirty="0" smtClean="0"/>
              <a:t> </a:t>
            </a:r>
            <a:r>
              <a:rPr lang="es-CO" dirty="0" err="1" smtClean="0"/>
              <a:t>educative</a:t>
            </a:r>
            <a:r>
              <a:rPr lang="es-CO" dirty="0" smtClean="0"/>
              <a:t> </a:t>
            </a:r>
            <a:r>
              <a:rPr lang="es-CO" dirty="0" err="1" smtClean="0"/>
              <a:t>intégrée</a:t>
            </a:r>
            <a:r>
              <a:rPr lang="es-CO" dirty="0" smtClean="0"/>
              <a:t/>
            </a:r>
            <a:br>
              <a:rPr lang="es-CO" dirty="0" smtClean="0"/>
            </a:br>
            <a:endParaRPr lang="es-CO" sz="1800" dirty="0"/>
          </a:p>
        </p:txBody>
      </p:sp>
      <p:pic>
        <p:nvPicPr>
          <p:cNvPr id="7" name="calle 13 Latinoamerica letr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616" y="5966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12049"/>
      </p:ext>
    </p:extLst>
  </p:cSld>
  <p:clrMapOvr>
    <a:masterClrMapping/>
  </p:clrMapOvr>
  <p:transition spd="slow" advTm="599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24744"/>
            <a:ext cx="6984776" cy="4505672"/>
          </a:xfrm>
        </p:spPr>
      </p:pic>
    </p:spTree>
    <p:extLst>
      <p:ext uri="{BB962C8B-B14F-4D97-AF65-F5344CB8AC3E}">
        <p14:creationId xmlns:p14="http://schemas.microsoft.com/office/powerpoint/2010/main" val="997650791"/>
      </p:ext>
    </p:extLst>
  </p:cSld>
  <p:clrMapOvr>
    <a:masterClrMapping/>
  </p:clrMapOvr>
  <p:transition spd="slow" advTm="3832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24744"/>
            <a:ext cx="5832648" cy="4680520"/>
          </a:xfrm>
        </p:spPr>
      </p:pic>
    </p:spTree>
    <p:extLst>
      <p:ext uri="{BB962C8B-B14F-4D97-AF65-F5344CB8AC3E}">
        <p14:creationId xmlns:p14="http://schemas.microsoft.com/office/powerpoint/2010/main" val="95200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97">
        <p:fade/>
      </p:transition>
    </mc:Choice>
    <mc:Fallback xmlns="">
      <p:transition spd="med" advTm="41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96752"/>
            <a:ext cx="7056784" cy="4505672"/>
          </a:xfrm>
        </p:spPr>
      </p:pic>
    </p:spTree>
    <p:extLst>
      <p:ext uri="{BB962C8B-B14F-4D97-AF65-F5344CB8AC3E}">
        <p14:creationId xmlns:p14="http://schemas.microsoft.com/office/powerpoint/2010/main" val="60252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4">
        <p:fade/>
      </p:transition>
    </mc:Choice>
    <mc:Fallback xmlns="">
      <p:transition spd="med" advTm="12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052736"/>
            <a:ext cx="7128792" cy="4536504"/>
          </a:xfrm>
        </p:spPr>
      </p:pic>
    </p:spTree>
    <p:extLst>
      <p:ext uri="{BB962C8B-B14F-4D97-AF65-F5344CB8AC3E}">
        <p14:creationId xmlns:p14="http://schemas.microsoft.com/office/powerpoint/2010/main" val="363309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02">
        <p:fade/>
      </p:transition>
    </mc:Choice>
    <mc:Fallback xmlns="">
      <p:transition spd="med" advTm="23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52736"/>
            <a:ext cx="6984776" cy="4608512"/>
          </a:xfrm>
        </p:spPr>
      </p:pic>
    </p:spTree>
    <p:extLst>
      <p:ext uri="{BB962C8B-B14F-4D97-AF65-F5344CB8AC3E}">
        <p14:creationId xmlns:p14="http://schemas.microsoft.com/office/powerpoint/2010/main" val="169919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32">
        <p:fade/>
      </p:transition>
    </mc:Choice>
    <mc:Fallback xmlns="">
      <p:transition spd="med" advTm="18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s-CO" sz="2000" dirty="0"/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96752"/>
            <a:ext cx="7200800" cy="4649688"/>
          </a:xfrm>
        </p:spPr>
      </p:pic>
    </p:spTree>
    <p:extLst>
      <p:ext uri="{BB962C8B-B14F-4D97-AF65-F5344CB8AC3E}">
        <p14:creationId xmlns:p14="http://schemas.microsoft.com/office/powerpoint/2010/main" val="397787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803">
        <p:fade/>
      </p:transition>
    </mc:Choice>
    <mc:Fallback xmlns="">
      <p:transition spd="med" advTm="48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03648" y="1196752"/>
            <a:ext cx="6400800" cy="3168352"/>
          </a:xfrm>
        </p:spPr>
        <p:txBody>
          <a:bodyPr>
            <a:normAutofit/>
          </a:bodyPr>
          <a:lstStyle/>
          <a:p>
            <a:r>
              <a:rPr lang="fr-FR" dirty="0" smtClean="0"/>
              <a:t>L’ÉCOLE </a:t>
            </a:r>
            <a:r>
              <a:rPr lang="fr-FR" dirty="0" smtClean="0"/>
              <a:t>OUVRE </a:t>
            </a:r>
            <a:r>
              <a:rPr lang="fr-FR" dirty="0" smtClean="0"/>
              <a:t>les </a:t>
            </a:r>
            <a:r>
              <a:rPr lang="fr-FR" dirty="0"/>
              <a:t>portes aux artistes de la localité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6382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617">
        <p:cut/>
      </p:transition>
    </mc:Choice>
    <mc:Fallback xmlns="">
      <p:transition advTm="5617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80728"/>
            <a:ext cx="7056784" cy="4752528"/>
          </a:xfrm>
        </p:spPr>
      </p:pic>
    </p:spTree>
    <p:extLst>
      <p:ext uri="{BB962C8B-B14F-4D97-AF65-F5344CB8AC3E}">
        <p14:creationId xmlns:p14="http://schemas.microsoft.com/office/powerpoint/2010/main" val="46626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726">
        <p:cut/>
      </p:transition>
    </mc:Choice>
    <mc:Fallback xmlns="">
      <p:transition advTm="3726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5616" y="1844824"/>
            <a:ext cx="6400800" cy="3240360"/>
          </a:xfrm>
        </p:spPr>
        <p:txBody>
          <a:bodyPr>
            <a:noAutofit/>
          </a:bodyPr>
          <a:lstStyle/>
          <a:p>
            <a:r>
              <a:rPr lang="fr-FR" sz="5400" b="1" dirty="0"/>
              <a:t>Pour exprimer </a:t>
            </a:r>
            <a:r>
              <a:rPr lang="fr-FR" sz="5400" b="1" dirty="0" smtClean="0"/>
              <a:t>l'art À L’ÉCOLE</a:t>
            </a:r>
            <a:endParaRPr lang="es-CO" sz="5400" dirty="0"/>
          </a:p>
        </p:txBody>
      </p:sp>
    </p:spTree>
    <p:extLst>
      <p:ext uri="{BB962C8B-B14F-4D97-AF65-F5344CB8AC3E}">
        <p14:creationId xmlns:p14="http://schemas.microsoft.com/office/powerpoint/2010/main" val="358617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6256">
        <p:cut/>
      </p:transition>
    </mc:Choice>
    <mc:Fallback xmlns="">
      <p:transition advTm="6256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03648" y="980728"/>
            <a:ext cx="6400800" cy="685800"/>
          </a:xfrm>
        </p:spPr>
        <p:txBody>
          <a:bodyPr>
            <a:normAutofit/>
          </a:bodyPr>
          <a:lstStyle/>
          <a:p>
            <a:endParaRPr lang="es-CO" sz="1800" b="1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24744"/>
            <a:ext cx="6912768" cy="4361656"/>
          </a:xfrm>
        </p:spPr>
      </p:pic>
    </p:spTree>
    <p:extLst>
      <p:ext uri="{BB962C8B-B14F-4D97-AF65-F5344CB8AC3E}">
        <p14:creationId xmlns:p14="http://schemas.microsoft.com/office/powerpoint/2010/main" val="1364152939"/>
      </p:ext>
    </p:extLst>
  </p:cSld>
  <p:clrMapOvr>
    <a:masterClrMapping/>
  </p:clrMapOvr>
  <p:transition spd="slow" advTm="7701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000" b="1" dirty="0"/>
              <a:t>L'école de la </a:t>
            </a:r>
            <a:r>
              <a:rPr lang="fr-FR" sz="2000" b="1" dirty="0" err="1" smtClean="0"/>
              <a:t>cONCORDE</a:t>
            </a:r>
            <a:r>
              <a:rPr lang="fr-FR" sz="2000" b="1" dirty="0" smtClean="0"/>
              <a:t> </a:t>
            </a:r>
            <a:r>
              <a:rPr lang="fr-FR" sz="2000" b="1" dirty="0"/>
              <a:t>a été fondée en 1962</a:t>
            </a: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348880"/>
            <a:ext cx="6192688" cy="3366864"/>
          </a:xfrm>
        </p:spPr>
      </p:pic>
    </p:spTree>
    <p:extLst>
      <p:ext uri="{BB962C8B-B14F-4D97-AF65-F5344CB8AC3E}">
        <p14:creationId xmlns:p14="http://schemas.microsoft.com/office/powerpoint/2010/main" val="276042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985">
        <p:split orient="vert"/>
      </p:transition>
    </mc:Choice>
    <mc:Fallback xmlns="">
      <p:transition spd="slow" advTm="498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2736"/>
            <a:ext cx="7416824" cy="4608512"/>
          </a:xfrm>
        </p:spPr>
      </p:pic>
    </p:spTree>
    <p:extLst>
      <p:ext uri="{BB962C8B-B14F-4D97-AF65-F5344CB8AC3E}">
        <p14:creationId xmlns:p14="http://schemas.microsoft.com/office/powerpoint/2010/main" val="189997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748">
        <p:split orient="vert"/>
      </p:transition>
    </mc:Choice>
    <mc:Fallback xmlns="">
      <p:transition spd="slow" advTm="574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52736"/>
            <a:ext cx="7056784" cy="4536504"/>
          </a:xfrm>
        </p:spPr>
      </p:pic>
    </p:spTree>
    <p:extLst>
      <p:ext uri="{BB962C8B-B14F-4D97-AF65-F5344CB8AC3E}">
        <p14:creationId xmlns:p14="http://schemas.microsoft.com/office/powerpoint/2010/main" val="137786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659">
        <p14:reveal/>
      </p:transition>
    </mc:Choice>
    <mc:Fallback xmlns="">
      <p:transition spd="slow" advTm="66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052736"/>
            <a:ext cx="7056784" cy="4608512"/>
          </a:xfrm>
        </p:spPr>
      </p:pic>
    </p:spTree>
    <p:extLst>
      <p:ext uri="{BB962C8B-B14F-4D97-AF65-F5344CB8AC3E}">
        <p14:creationId xmlns:p14="http://schemas.microsoft.com/office/powerpoint/2010/main" val="2689376108"/>
      </p:ext>
    </p:extLst>
  </p:cSld>
  <p:clrMapOvr>
    <a:masterClrMapping/>
  </p:clrMapOvr>
  <p:transition spd="slow" advTm="7315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80728"/>
            <a:ext cx="6984776" cy="4824536"/>
          </a:xfrm>
        </p:spPr>
      </p:pic>
    </p:spTree>
    <p:extLst>
      <p:ext uri="{BB962C8B-B14F-4D97-AF65-F5344CB8AC3E}">
        <p14:creationId xmlns:p14="http://schemas.microsoft.com/office/powerpoint/2010/main" val="84695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751">
        <p:circle/>
      </p:transition>
    </mc:Choice>
    <mc:Fallback xmlns="">
      <p:transition spd="slow" advTm="3751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24744"/>
            <a:ext cx="7200800" cy="4680520"/>
          </a:xfrm>
        </p:spPr>
      </p:pic>
    </p:spTree>
    <p:extLst>
      <p:ext uri="{BB962C8B-B14F-4D97-AF65-F5344CB8AC3E}">
        <p14:creationId xmlns:p14="http://schemas.microsoft.com/office/powerpoint/2010/main" val="2561080796"/>
      </p:ext>
    </p:extLst>
  </p:cSld>
  <p:clrMapOvr>
    <a:masterClrMapping/>
  </p:clrMapOvr>
  <p:transition spd="slow" advTm="1098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80728"/>
            <a:ext cx="6984776" cy="4752528"/>
          </a:xfrm>
        </p:spPr>
      </p:pic>
    </p:spTree>
    <p:extLst>
      <p:ext uri="{BB962C8B-B14F-4D97-AF65-F5344CB8AC3E}">
        <p14:creationId xmlns:p14="http://schemas.microsoft.com/office/powerpoint/2010/main" val="394930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12">
        <p:fade/>
      </p:transition>
    </mc:Choice>
    <mc:Fallback xmlns="">
      <p:transition spd="med" advTm="45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59632" y="764704"/>
            <a:ext cx="6400800" cy="5040560"/>
          </a:xfrm>
        </p:spPr>
        <p:txBody>
          <a:bodyPr>
            <a:normAutofit/>
          </a:bodyPr>
          <a:lstStyle/>
          <a:p>
            <a:r>
              <a:rPr lang="fr-FR" sz="4400" b="1" dirty="0" smtClean="0"/>
              <a:t>L’école </a:t>
            </a:r>
            <a:r>
              <a:rPr lang="fr-FR" sz="4400" b="1" dirty="0"/>
              <a:t>est un espace </a:t>
            </a:r>
            <a:r>
              <a:rPr lang="fr-FR" sz="4400" b="1" dirty="0" smtClean="0"/>
              <a:t>où </a:t>
            </a:r>
            <a:r>
              <a:rPr lang="fr-FR" sz="4400" b="1" dirty="0"/>
              <a:t>nous pouvons partager sans exclure personne</a:t>
            </a:r>
            <a:endParaRPr lang="es-CO" sz="4400" b="1" dirty="0"/>
          </a:p>
        </p:txBody>
      </p:sp>
    </p:spTree>
    <p:extLst>
      <p:ext uri="{BB962C8B-B14F-4D97-AF65-F5344CB8AC3E}">
        <p14:creationId xmlns:p14="http://schemas.microsoft.com/office/powerpoint/2010/main" val="3764040169"/>
      </p:ext>
    </p:extLst>
  </p:cSld>
  <p:clrMapOvr>
    <a:masterClrMapping/>
  </p:clrMapOvr>
  <p:transition spd="slow" advTm="7823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80728"/>
            <a:ext cx="7200800" cy="4721696"/>
          </a:xfrm>
        </p:spPr>
      </p:pic>
    </p:spTree>
    <p:extLst>
      <p:ext uri="{BB962C8B-B14F-4D97-AF65-F5344CB8AC3E}">
        <p14:creationId xmlns:p14="http://schemas.microsoft.com/office/powerpoint/2010/main" val="58209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843">
        <p:dissolve/>
      </p:transition>
    </mc:Choice>
    <mc:Fallback xmlns="">
      <p:transition spd="slow" advTm="2843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2736"/>
            <a:ext cx="7200800" cy="4680520"/>
          </a:xfrm>
        </p:spPr>
      </p:pic>
    </p:spTree>
    <p:extLst>
      <p:ext uri="{BB962C8B-B14F-4D97-AF65-F5344CB8AC3E}">
        <p14:creationId xmlns:p14="http://schemas.microsoft.com/office/powerpoint/2010/main" val="312718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625">
        <p14:pan dir="u"/>
      </p:transition>
    </mc:Choice>
    <mc:Fallback xmlns="">
      <p:transition spd="slow" advTm="16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052736"/>
            <a:ext cx="6696744" cy="4680520"/>
          </a:xfrm>
        </p:spPr>
      </p:pic>
    </p:spTree>
    <p:extLst>
      <p:ext uri="{BB962C8B-B14F-4D97-AF65-F5344CB8AC3E}">
        <p14:creationId xmlns:p14="http://schemas.microsoft.com/office/powerpoint/2010/main" val="4140172513"/>
      </p:ext>
    </p:extLst>
  </p:cSld>
  <p:clrMapOvr>
    <a:masterClrMapping/>
  </p:clrMapOvr>
  <p:transition spd="slow" advTm="3622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1800" b="1" dirty="0"/>
              <a:t>En </a:t>
            </a:r>
            <a:r>
              <a:rPr lang="fr-FR" sz="1800" b="1" dirty="0" smtClean="0"/>
              <a:t>1965, </a:t>
            </a:r>
            <a:r>
              <a:rPr lang="fr-FR" sz="1800" b="1" dirty="0"/>
              <a:t>on a vu la nécessité d'élargir et d'améliorer sa structure</a:t>
            </a:r>
            <a:endParaRPr lang="es-CO" sz="1800" b="1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2438400"/>
            <a:ext cx="4064000" cy="304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8588480"/>
      </p:ext>
    </p:extLst>
  </p:cSld>
  <p:clrMapOvr>
    <a:masterClrMapping/>
  </p:clrMapOvr>
  <p:transition spd="slow" advTm="7185">
    <p:randomBar dir="vert"/>
  </p:transition>
  <p:timing>
    <p:tnLst>
      <p:par>
        <p:cTn id="1" dur="indefinite" restart="never" nodeType="tmRoot"/>
      </p:par>
    </p:tnLst>
  </p:timing>
  <p:extLst mod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75656" y="1268760"/>
            <a:ext cx="6400800" cy="3861792"/>
          </a:xfrm>
        </p:spPr>
        <p:txBody>
          <a:bodyPr>
            <a:normAutofit fontScale="90000"/>
          </a:bodyPr>
          <a:lstStyle/>
          <a:p>
            <a:r>
              <a:rPr lang="fr-FR" sz="5400" b="1" dirty="0" smtClean="0"/>
              <a:t>ON PARTAGE TOUJOURS SANS DONNER D’IMPORTANCE AUX LIEUX.</a:t>
            </a:r>
            <a:endParaRPr lang="es-CO" sz="5400" b="1" dirty="0"/>
          </a:p>
        </p:txBody>
      </p:sp>
    </p:spTree>
    <p:extLst>
      <p:ext uri="{BB962C8B-B14F-4D97-AF65-F5344CB8AC3E}">
        <p14:creationId xmlns:p14="http://schemas.microsoft.com/office/powerpoint/2010/main" val="342060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4"/>
    </mc:Choice>
    <mc:Fallback xmlns="">
      <p:transition spd="slow" advTm="6064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80728"/>
            <a:ext cx="6768752" cy="4752528"/>
          </a:xfrm>
        </p:spPr>
      </p:pic>
    </p:spTree>
    <p:extLst>
      <p:ext uri="{BB962C8B-B14F-4D97-AF65-F5344CB8AC3E}">
        <p14:creationId xmlns:p14="http://schemas.microsoft.com/office/powerpoint/2010/main" val="160154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5"/>
    </mc:Choice>
    <mc:Fallback xmlns="">
      <p:transition spd="slow" advTm="3845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59632" y="620688"/>
            <a:ext cx="6400800" cy="4464496"/>
          </a:xfrm>
        </p:spPr>
        <p:txBody>
          <a:bodyPr>
            <a:noAutofit/>
          </a:bodyPr>
          <a:lstStyle/>
          <a:p>
            <a:r>
              <a:rPr lang="fr-FR" b="1" dirty="0" smtClean="0"/>
              <a:t>L’école </a:t>
            </a:r>
            <a:r>
              <a:rPr lang="fr-FR" b="1" dirty="0" smtClean="0"/>
              <a:t>commémore </a:t>
            </a:r>
            <a:r>
              <a:rPr lang="fr-FR" b="1" dirty="0"/>
              <a:t>les dates importantes de notre pays.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149253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737">
        <p:fade/>
      </p:transition>
    </mc:Choice>
    <mc:Fallback xmlns="">
      <p:transition spd="med" advTm="473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24744"/>
            <a:ext cx="7056784" cy="4608512"/>
          </a:xfrm>
        </p:spPr>
      </p:pic>
    </p:spTree>
    <p:extLst>
      <p:ext uri="{BB962C8B-B14F-4D97-AF65-F5344CB8AC3E}">
        <p14:creationId xmlns:p14="http://schemas.microsoft.com/office/powerpoint/2010/main" val="301582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11">
        <p:fade/>
      </p:transition>
    </mc:Choice>
    <mc:Fallback xmlns="">
      <p:transition spd="med" advTm="24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24744"/>
            <a:ext cx="6912768" cy="4536504"/>
          </a:xfrm>
        </p:spPr>
      </p:pic>
    </p:spTree>
    <p:extLst>
      <p:ext uri="{BB962C8B-B14F-4D97-AF65-F5344CB8AC3E}">
        <p14:creationId xmlns:p14="http://schemas.microsoft.com/office/powerpoint/2010/main" val="252771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93">
        <p:fade/>
      </p:transition>
    </mc:Choice>
    <mc:Fallback xmlns="">
      <p:transition spd="med" advTm="28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52736"/>
            <a:ext cx="6840760" cy="4577680"/>
          </a:xfrm>
        </p:spPr>
      </p:pic>
    </p:spTree>
    <p:extLst>
      <p:ext uri="{BB962C8B-B14F-4D97-AF65-F5344CB8AC3E}">
        <p14:creationId xmlns:p14="http://schemas.microsoft.com/office/powerpoint/2010/main" val="315413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32">
        <p:fade/>
      </p:transition>
    </mc:Choice>
    <mc:Fallback xmlns="">
      <p:transition spd="med" advTm="49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000" b="1" dirty="0" smtClean="0"/>
              <a:t>L’ÉCOLE</a:t>
            </a:r>
            <a:r>
              <a:rPr lang="fr-FR" sz="2000" b="1" dirty="0" smtClean="0"/>
              <a:t> A DES salles de </a:t>
            </a:r>
            <a:r>
              <a:rPr lang="fr-FR" sz="2000" b="1" dirty="0"/>
              <a:t>arts et de musique</a:t>
            </a:r>
            <a:endParaRPr lang="es-CO" sz="2000" b="1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204864"/>
            <a:ext cx="7128792" cy="3353544"/>
          </a:xfrm>
        </p:spPr>
      </p:pic>
    </p:spTree>
    <p:extLst>
      <p:ext uri="{BB962C8B-B14F-4D97-AF65-F5344CB8AC3E}">
        <p14:creationId xmlns:p14="http://schemas.microsoft.com/office/powerpoint/2010/main" val="266832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389">
        <p:fade/>
      </p:transition>
    </mc:Choice>
    <mc:Fallback xmlns="">
      <p:transition spd="med" advTm="73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80728"/>
            <a:ext cx="7056784" cy="4680520"/>
          </a:xfrm>
        </p:spPr>
      </p:pic>
    </p:spTree>
    <p:extLst>
      <p:ext uri="{BB962C8B-B14F-4D97-AF65-F5344CB8AC3E}">
        <p14:creationId xmlns:p14="http://schemas.microsoft.com/office/powerpoint/2010/main" val="313603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96">
        <p:fade/>
      </p:transition>
    </mc:Choice>
    <mc:Fallback xmlns="">
      <p:transition spd="med" advTm="43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052736"/>
            <a:ext cx="6400800" cy="1080120"/>
          </a:xfrm>
        </p:spPr>
        <p:txBody>
          <a:bodyPr>
            <a:noAutofit/>
          </a:bodyPr>
          <a:lstStyle/>
          <a:p>
            <a:r>
              <a:rPr lang="fr-FR" sz="1600" b="1" dirty="0" smtClean="0"/>
              <a:t>L’ÉCOLE est </a:t>
            </a:r>
            <a:r>
              <a:rPr lang="fr-FR" sz="1600" b="1" dirty="0"/>
              <a:t>une communauté diverse et inclusive qui accueille </a:t>
            </a:r>
            <a:r>
              <a:rPr lang="fr-FR" sz="1600" b="1" dirty="0" smtClean="0"/>
              <a:t>LA population de DIFFÉRENTES LOCALITÉS DE BOGOTA.</a:t>
            </a:r>
            <a:endParaRPr lang="es-CO" sz="1600" b="1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276872"/>
            <a:ext cx="6840760" cy="3816423"/>
          </a:xfrm>
        </p:spPr>
      </p:pic>
    </p:spTree>
    <p:extLst>
      <p:ext uri="{BB962C8B-B14F-4D97-AF65-F5344CB8AC3E}">
        <p14:creationId xmlns:p14="http://schemas.microsoft.com/office/powerpoint/2010/main" val="129918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67">
        <p:fade/>
      </p:transition>
    </mc:Choice>
    <mc:Fallback xmlns="">
      <p:transition spd="med" advTm="866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96752"/>
            <a:ext cx="7056784" cy="4577680"/>
          </a:xfrm>
        </p:spPr>
      </p:pic>
    </p:spTree>
    <p:extLst>
      <p:ext uri="{BB962C8B-B14F-4D97-AF65-F5344CB8AC3E}">
        <p14:creationId xmlns:p14="http://schemas.microsoft.com/office/powerpoint/2010/main" val="358384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71">
        <p:fade/>
      </p:transition>
    </mc:Choice>
    <mc:Fallback xmlns="">
      <p:transition spd="med" advTm="467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08720"/>
            <a:ext cx="6696744" cy="4824536"/>
          </a:xfrm>
        </p:spPr>
      </p:pic>
    </p:spTree>
    <p:extLst>
      <p:ext uri="{BB962C8B-B14F-4D97-AF65-F5344CB8AC3E}">
        <p14:creationId xmlns:p14="http://schemas.microsoft.com/office/powerpoint/2010/main" val="413208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743">
        <p14:reveal/>
      </p:transition>
    </mc:Choice>
    <mc:Fallback xmlns="">
      <p:transition spd="slow" advTm="47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80728"/>
            <a:ext cx="6912768" cy="4824536"/>
          </a:xfrm>
        </p:spPr>
      </p:pic>
    </p:spTree>
    <p:extLst>
      <p:ext uri="{BB962C8B-B14F-4D97-AF65-F5344CB8AC3E}">
        <p14:creationId xmlns:p14="http://schemas.microsoft.com/office/powerpoint/2010/main" val="242851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88">
        <p:fade/>
      </p:transition>
    </mc:Choice>
    <mc:Fallback xmlns="">
      <p:transition spd="med" advTm="44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1640" y="1916832"/>
            <a:ext cx="6400800" cy="3069704"/>
          </a:xfrm>
        </p:spPr>
        <p:txBody>
          <a:bodyPr>
            <a:noAutofit/>
          </a:bodyPr>
          <a:lstStyle/>
          <a:p>
            <a:r>
              <a:rPr lang="fr-FR" sz="4000" b="1" dirty="0" smtClean="0"/>
              <a:t>L’ÉCOLE favorise </a:t>
            </a:r>
            <a:r>
              <a:rPr lang="fr-FR" sz="4000" b="1" dirty="0"/>
              <a:t>D</a:t>
            </a:r>
            <a:r>
              <a:rPr lang="fr-FR" sz="4000" b="1" dirty="0" smtClean="0"/>
              <a:t>es </a:t>
            </a:r>
            <a:r>
              <a:rPr lang="fr-FR" sz="4000" b="1" dirty="0"/>
              <a:t>projets à la portée des </a:t>
            </a:r>
            <a:r>
              <a:rPr lang="fr-FR" sz="4000" b="1" dirty="0" smtClean="0"/>
              <a:t>étudiants. parmi eux, le projet KBIP</a:t>
            </a:r>
            <a:r>
              <a:rPr lang="fr-FR" sz="4000" b="1" dirty="0"/>
              <a:t>.</a:t>
            </a:r>
            <a:endParaRPr lang="es-CO" sz="4000" b="1" dirty="0"/>
          </a:p>
        </p:txBody>
      </p:sp>
    </p:spTree>
    <p:extLst>
      <p:ext uri="{BB962C8B-B14F-4D97-AF65-F5344CB8AC3E}">
        <p14:creationId xmlns:p14="http://schemas.microsoft.com/office/powerpoint/2010/main" val="60444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16">
        <p:fade/>
      </p:transition>
    </mc:Choice>
    <mc:Fallback xmlns="">
      <p:transition spd="med" advTm="43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80728"/>
            <a:ext cx="6768752" cy="4608512"/>
          </a:xfrm>
        </p:spPr>
      </p:pic>
    </p:spTree>
    <p:extLst>
      <p:ext uri="{BB962C8B-B14F-4D97-AF65-F5344CB8AC3E}">
        <p14:creationId xmlns:p14="http://schemas.microsoft.com/office/powerpoint/2010/main" val="359141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23">
        <p:fade/>
      </p:transition>
    </mc:Choice>
    <mc:Fallback xmlns="">
      <p:transition spd="med" advTm="402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24744"/>
            <a:ext cx="6912768" cy="4536504"/>
          </a:xfrm>
        </p:spPr>
      </p:pic>
    </p:spTree>
    <p:extLst>
      <p:ext uri="{BB962C8B-B14F-4D97-AF65-F5344CB8AC3E}">
        <p14:creationId xmlns:p14="http://schemas.microsoft.com/office/powerpoint/2010/main" val="133904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97">
        <p:fade/>
      </p:transition>
    </mc:Choice>
    <mc:Fallback xmlns="">
      <p:transition spd="med" advTm="31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71600" y="1556792"/>
            <a:ext cx="6400800" cy="685800"/>
          </a:xfrm>
        </p:spPr>
        <p:txBody>
          <a:bodyPr>
            <a:noAutofit/>
          </a:bodyPr>
          <a:lstStyle/>
          <a:p>
            <a:r>
              <a:rPr lang="fr-FR" sz="2800" b="1" dirty="0"/>
              <a:t>Les étudiants </a:t>
            </a:r>
            <a:r>
              <a:rPr lang="fr-FR" sz="2800" b="1" dirty="0" smtClean="0"/>
              <a:t>peuvent participer aux projets </a:t>
            </a:r>
            <a:r>
              <a:rPr lang="fr-FR" sz="2800" b="1" dirty="0"/>
              <a:t>avec </a:t>
            </a:r>
            <a:r>
              <a:rPr lang="fr-FR" sz="2800" b="1" dirty="0" smtClean="0"/>
              <a:t>l'appui de l’école</a:t>
            </a:r>
            <a:endParaRPr lang="es-CO" sz="2800" b="1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492896"/>
            <a:ext cx="6336704" cy="3048000"/>
          </a:xfrm>
        </p:spPr>
      </p:pic>
    </p:spTree>
    <p:extLst>
      <p:ext uri="{BB962C8B-B14F-4D97-AF65-F5344CB8AC3E}">
        <p14:creationId xmlns:p14="http://schemas.microsoft.com/office/powerpoint/2010/main" val="225690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2"/>
    </mc:Choice>
    <mc:Fallback xmlns="">
      <p:transition spd="slow" advTm="4472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71600" y="988368"/>
            <a:ext cx="6400800" cy="1144488"/>
          </a:xfrm>
        </p:spPr>
        <p:txBody>
          <a:bodyPr>
            <a:noAutofit/>
          </a:bodyPr>
          <a:lstStyle/>
          <a:p>
            <a:r>
              <a:rPr lang="fr-FR" sz="2000" b="1" dirty="0"/>
              <a:t>Les étudiants </a:t>
            </a:r>
            <a:r>
              <a:rPr lang="fr-FR" sz="2000" b="1" dirty="0" smtClean="0"/>
              <a:t>ont le soutien </a:t>
            </a:r>
            <a:r>
              <a:rPr lang="fr-FR" sz="2000" b="1" dirty="0"/>
              <a:t>des enseignants</a:t>
            </a:r>
            <a:endParaRPr lang="es-CO" sz="2000" b="1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204864"/>
            <a:ext cx="6840760" cy="3600400"/>
          </a:xfrm>
        </p:spPr>
      </p:pic>
    </p:spTree>
    <p:extLst>
      <p:ext uri="{BB962C8B-B14F-4D97-AF65-F5344CB8AC3E}">
        <p14:creationId xmlns:p14="http://schemas.microsoft.com/office/powerpoint/2010/main" val="330069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462">
        <p:dissolve/>
      </p:transition>
    </mc:Choice>
    <mc:Fallback xmlns="">
      <p:transition spd="slow" advTm="3462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52736"/>
            <a:ext cx="6912768" cy="4433664"/>
          </a:xfrm>
        </p:spPr>
      </p:pic>
    </p:spTree>
    <p:extLst>
      <p:ext uri="{BB962C8B-B14F-4D97-AF65-F5344CB8AC3E}">
        <p14:creationId xmlns:p14="http://schemas.microsoft.com/office/powerpoint/2010/main" val="413976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170">
        <p:dissolve/>
      </p:transition>
    </mc:Choice>
    <mc:Fallback xmlns="">
      <p:transition spd="slow" advTm="317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-387424"/>
            <a:ext cx="6832848" cy="5904656"/>
          </a:xfrm>
        </p:spPr>
        <p:txBody>
          <a:bodyPr>
            <a:normAutofit/>
          </a:bodyPr>
          <a:lstStyle/>
          <a:p>
            <a:r>
              <a:rPr lang="fr-FR" sz="4400" dirty="0"/>
              <a:t>Le collège </a:t>
            </a:r>
            <a:r>
              <a:rPr lang="fr-FR" sz="4400" dirty="0" smtClean="0"/>
              <a:t>compte avec </a:t>
            </a:r>
            <a:r>
              <a:rPr lang="fr-FR" sz="4400" dirty="0"/>
              <a:t>trois </a:t>
            </a:r>
            <a:r>
              <a:rPr lang="fr-FR" sz="4400" dirty="0" smtClean="0"/>
              <a:t>journées scolaires: </a:t>
            </a:r>
            <a:r>
              <a:rPr lang="fr-FR" sz="4400" dirty="0"/>
              <a:t>Matin , après-midi et </a:t>
            </a:r>
            <a:r>
              <a:rPr lang="fr-FR" sz="4400" dirty="0" smtClean="0"/>
              <a:t>soir</a:t>
            </a:r>
            <a:r>
              <a:rPr lang="fr-FR" sz="4400" dirty="0" smtClean="0"/>
              <a:t>.</a:t>
            </a:r>
            <a:endParaRPr lang="es-CO" sz="4400" dirty="0"/>
          </a:p>
        </p:txBody>
      </p:sp>
    </p:spTree>
    <p:extLst>
      <p:ext uri="{BB962C8B-B14F-4D97-AF65-F5344CB8AC3E}">
        <p14:creationId xmlns:p14="http://schemas.microsoft.com/office/powerpoint/2010/main" val="315177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850">
        <p:fade/>
      </p:transition>
    </mc:Choice>
    <mc:Fallback xmlns="">
      <p:transition spd="med" advTm="4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24744"/>
            <a:ext cx="7056784" cy="4464496"/>
          </a:xfrm>
        </p:spPr>
      </p:pic>
    </p:spTree>
    <p:extLst>
      <p:ext uri="{BB962C8B-B14F-4D97-AF65-F5344CB8AC3E}">
        <p14:creationId xmlns:p14="http://schemas.microsoft.com/office/powerpoint/2010/main" val="241191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551">
        <p:dissolve/>
      </p:transition>
    </mc:Choice>
    <mc:Fallback xmlns="">
      <p:transition spd="slow" advTm="5551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400" b="1" dirty="0"/>
              <a:t>Le collège compte </a:t>
            </a:r>
            <a:r>
              <a:rPr lang="fr-FR" sz="2400" b="1" dirty="0" smtClean="0"/>
              <a:t>avec un </a:t>
            </a:r>
            <a:r>
              <a:rPr lang="fr-FR" sz="2400" b="1" dirty="0"/>
              <a:t>laboratoire grande</a:t>
            </a:r>
            <a:endParaRPr lang="es-CO" sz="2400" b="1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636912"/>
            <a:ext cx="7128792" cy="3024336"/>
          </a:xfrm>
        </p:spPr>
      </p:pic>
    </p:spTree>
    <p:extLst>
      <p:ext uri="{BB962C8B-B14F-4D97-AF65-F5344CB8AC3E}">
        <p14:creationId xmlns:p14="http://schemas.microsoft.com/office/powerpoint/2010/main" val="95727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190">
        <p:dissolve/>
      </p:transition>
    </mc:Choice>
    <mc:Fallback xmlns="">
      <p:transition spd="slow" advTm="319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8" name="7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052736"/>
            <a:ext cx="6696744" cy="4577680"/>
          </a:xfrm>
        </p:spPr>
      </p:pic>
    </p:spTree>
    <p:extLst>
      <p:ext uri="{BB962C8B-B14F-4D97-AF65-F5344CB8AC3E}">
        <p14:creationId xmlns:p14="http://schemas.microsoft.com/office/powerpoint/2010/main" val="489524200"/>
      </p:ext>
    </p:extLst>
  </p:cSld>
  <p:clrMapOvr>
    <a:masterClrMapping/>
  </p:clrMapOvr>
  <p:transition spd="slow" advTm="2530">
    <p:pull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10800000" flipV="1">
            <a:off x="1115616" y="836712"/>
            <a:ext cx="6400800" cy="4176464"/>
          </a:xfrm>
        </p:spPr>
        <p:txBody>
          <a:bodyPr>
            <a:noAutofit/>
          </a:bodyPr>
          <a:lstStyle/>
          <a:p>
            <a:r>
              <a:rPr lang="fr-FR" sz="4400" b="1" dirty="0"/>
              <a:t>Ile tourisme et </a:t>
            </a:r>
            <a:r>
              <a:rPr lang="fr-FR" sz="4400" b="1" dirty="0" smtClean="0"/>
              <a:t>le patrimoine sont</a:t>
            </a:r>
            <a:r>
              <a:rPr lang="fr-FR" sz="4400" b="1" dirty="0" smtClean="0"/>
              <a:t> importants pour l’école</a:t>
            </a:r>
            <a:endParaRPr lang="es-CO" sz="4400" b="1" dirty="0"/>
          </a:p>
        </p:txBody>
      </p:sp>
    </p:spTree>
    <p:extLst>
      <p:ext uri="{BB962C8B-B14F-4D97-AF65-F5344CB8AC3E}">
        <p14:creationId xmlns:p14="http://schemas.microsoft.com/office/powerpoint/2010/main" val="112448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91">
        <p:fade/>
      </p:transition>
    </mc:Choice>
    <mc:Fallback xmlns="">
      <p:transition spd="med" advTm="55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47664" y="2060848"/>
            <a:ext cx="6400800" cy="3213720"/>
          </a:xfrm>
        </p:spPr>
        <p:txBody>
          <a:bodyPr>
            <a:normAutofit fontScale="90000"/>
          </a:bodyPr>
          <a:lstStyle/>
          <a:p>
            <a:r>
              <a:rPr lang="fr-FR" sz="4000" b="1" dirty="0" smtClean="0"/>
              <a:t>Et aussi, il est important l’enseignement du français comme langue seconde.</a:t>
            </a:r>
            <a:endParaRPr lang="es-CO" sz="4000" b="1" dirty="0"/>
          </a:p>
        </p:txBody>
      </p:sp>
    </p:spTree>
    <p:extLst>
      <p:ext uri="{BB962C8B-B14F-4D97-AF65-F5344CB8AC3E}">
        <p14:creationId xmlns:p14="http://schemas.microsoft.com/office/powerpoint/2010/main" val="346048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28">
        <p:fade/>
      </p:transition>
    </mc:Choice>
    <mc:Fallback xmlns="">
      <p:transition spd="med" advTm="34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71600" y="332656"/>
            <a:ext cx="6400800" cy="4752528"/>
          </a:xfrm>
        </p:spPr>
        <p:txBody>
          <a:bodyPr>
            <a:normAutofit/>
          </a:bodyPr>
          <a:lstStyle/>
          <a:p>
            <a:r>
              <a:rPr lang="es-CO" dirty="0"/>
              <a:t>«</a:t>
            </a:r>
            <a:r>
              <a:rPr lang="es-CO" dirty="0" err="1"/>
              <a:t>Éducation</a:t>
            </a:r>
            <a:r>
              <a:rPr lang="es-CO" dirty="0"/>
              <a:t> </a:t>
            </a:r>
            <a:r>
              <a:rPr lang="es-CO" dirty="0" err="1"/>
              <a:t>dans</a:t>
            </a:r>
            <a:r>
              <a:rPr lang="es-CO" dirty="0"/>
              <a:t> et </a:t>
            </a:r>
            <a:r>
              <a:rPr lang="es-CO" dirty="0" err="1"/>
              <a:t>pour</a:t>
            </a:r>
            <a:r>
              <a:rPr lang="es-CO" dirty="0"/>
              <a:t> la </a:t>
            </a:r>
            <a:r>
              <a:rPr lang="es-CO" sz="6600" dirty="0" err="1"/>
              <a:t>diversité</a:t>
            </a:r>
            <a:r>
              <a:rPr lang="es-CO" dirty="0"/>
              <a:t>’»</a:t>
            </a:r>
          </a:p>
        </p:txBody>
      </p:sp>
    </p:spTree>
    <p:extLst>
      <p:ext uri="{BB962C8B-B14F-4D97-AF65-F5344CB8AC3E}">
        <p14:creationId xmlns:p14="http://schemas.microsoft.com/office/powerpoint/2010/main" val="274023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661">
        <p:fade/>
      </p:transition>
    </mc:Choice>
    <mc:Fallback xmlns="">
      <p:transition spd="med" advTm="66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indent="0">
              <a:buNone/>
            </a:pPr>
            <a:r>
              <a:rPr lang="es-CO" dirty="0" smtClean="0"/>
              <a:t>*</a:t>
            </a:r>
            <a:r>
              <a:rPr lang="es-CO" dirty="0" err="1" smtClean="0"/>
              <a:t>Photographe</a:t>
            </a:r>
            <a:r>
              <a:rPr lang="es-CO" dirty="0" smtClean="0"/>
              <a:t>: Wilson </a:t>
            </a:r>
            <a:r>
              <a:rPr lang="es-CO" dirty="0" err="1" smtClean="0"/>
              <a:t>celiz</a:t>
            </a:r>
            <a:endParaRPr lang="es-CO" dirty="0" smtClean="0"/>
          </a:p>
          <a:p>
            <a:pPr indent="0">
              <a:buNone/>
            </a:pPr>
            <a:r>
              <a:rPr lang="es-CO" dirty="0"/>
              <a:t>*</a:t>
            </a:r>
            <a:r>
              <a:rPr lang="es-CO" dirty="0" err="1" smtClean="0"/>
              <a:t>Photographe</a:t>
            </a:r>
            <a:r>
              <a:rPr lang="es-CO" dirty="0" smtClean="0"/>
              <a:t>: Mabel vega</a:t>
            </a:r>
          </a:p>
          <a:p>
            <a:pPr indent="0">
              <a:buNone/>
            </a:pPr>
            <a:r>
              <a:rPr lang="es-CO" dirty="0"/>
              <a:t>*</a:t>
            </a:r>
            <a:r>
              <a:rPr lang="es-CO" dirty="0" err="1" smtClean="0"/>
              <a:t>Photographe:Yenny</a:t>
            </a:r>
            <a:r>
              <a:rPr lang="es-CO" dirty="0" smtClean="0"/>
              <a:t> rojas </a:t>
            </a:r>
            <a:br>
              <a:rPr lang="es-CO" dirty="0" smtClean="0"/>
            </a:br>
            <a:r>
              <a:rPr lang="es-CO" dirty="0" smtClean="0"/>
              <a:t>*</a:t>
            </a:r>
            <a:r>
              <a:rPr lang="es-CO" dirty="0" err="1" smtClean="0"/>
              <a:t>Photographe</a:t>
            </a:r>
            <a:r>
              <a:rPr lang="es-CO" dirty="0" smtClean="0"/>
              <a:t>: Vanessa aroca</a:t>
            </a:r>
            <a:br>
              <a:rPr lang="es-CO" dirty="0" smtClean="0"/>
            </a:br>
            <a:r>
              <a:rPr lang="es-CO" dirty="0" smtClean="0"/>
              <a:t>*</a:t>
            </a:r>
            <a:r>
              <a:rPr lang="es-CO" dirty="0" err="1" smtClean="0"/>
              <a:t>Musique</a:t>
            </a:r>
            <a:r>
              <a:rPr lang="es-CO" dirty="0" smtClean="0"/>
              <a:t>: Calle 13- Latinoamérica</a:t>
            </a:r>
            <a:br>
              <a:rPr lang="es-CO" dirty="0" smtClean="0"/>
            </a:br>
            <a:r>
              <a:rPr lang="es-CO" dirty="0" smtClean="0"/>
              <a:t>*</a:t>
            </a:r>
            <a:r>
              <a:rPr lang="es-CO" dirty="0" err="1" smtClean="0"/>
              <a:t>Présentation</a:t>
            </a:r>
            <a:r>
              <a:rPr lang="es-CO" dirty="0" smtClean="0"/>
              <a:t>: Isabel </a:t>
            </a:r>
            <a:r>
              <a:rPr lang="es-CO" dirty="0" err="1" smtClean="0"/>
              <a:t>acevedo</a:t>
            </a:r>
            <a:r>
              <a:rPr lang="es-CO" dirty="0" smtClean="0"/>
              <a:t>.</a:t>
            </a:r>
            <a:br>
              <a:rPr lang="es-CO" dirty="0" smtClean="0"/>
            </a:br>
            <a:r>
              <a:rPr lang="es-CO" dirty="0" smtClean="0"/>
              <a:t/>
            </a:r>
            <a:br>
              <a:rPr lang="es-CO" dirty="0" smtClean="0"/>
            </a:br>
            <a:endParaRPr lang="es-CO" dirty="0"/>
          </a:p>
        </p:txBody>
      </p:sp>
      <p:pic>
        <p:nvPicPr>
          <p:cNvPr id="4" name="calle 13 Latinoamerica letr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8464" y="6248400"/>
            <a:ext cx="304800" cy="60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802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71">
        <p:fade/>
      </p:transition>
    </mc:Choice>
    <mc:Fallback xmlns="">
      <p:transition spd="med" advTm="32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1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06742"/>
            <a:ext cx="6696744" cy="4595682"/>
          </a:xfrm>
        </p:spPr>
      </p:pic>
    </p:spTree>
    <p:extLst>
      <p:ext uri="{BB962C8B-B14F-4D97-AF65-F5344CB8AC3E}">
        <p14:creationId xmlns:p14="http://schemas.microsoft.com/office/powerpoint/2010/main" val="420146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54">
        <p:fade/>
      </p:transition>
    </mc:Choice>
    <mc:Fallback xmlns="">
      <p:transition spd="med" advTm="24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03648" y="1124744"/>
            <a:ext cx="6400800" cy="864096"/>
          </a:xfrm>
        </p:spPr>
        <p:txBody>
          <a:bodyPr>
            <a:noAutofit/>
          </a:bodyPr>
          <a:lstStyle/>
          <a:p>
            <a:r>
              <a:rPr lang="fr-FR" sz="1400" b="1" dirty="0" smtClean="0"/>
              <a:t>On Y trouve une </a:t>
            </a:r>
            <a:r>
              <a:rPr lang="fr-FR" sz="1400" b="1" dirty="0"/>
              <a:t>grande diversité de    populations: descendants d'Africains, autochtones, personnes âgées et </a:t>
            </a:r>
            <a:r>
              <a:rPr lang="fr-FR" sz="1400" b="1" dirty="0" smtClean="0"/>
              <a:t>des handicapés</a:t>
            </a:r>
            <a:r>
              <a:rPr lang="fr-FR" sz="1400" b="1" dirty="0"/>
              <a:t>.</a:t>
            </a:r>
            <a:endParaRPr lang="es-CO" sz="1400" b="1" dirty="0"/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276872"/>
            <a:ext cx="6696744" cy="3384376"/>
          </a:xfrm>
        </p:spPr>
      </p:pic>
    </p:spTree>
    <p:extLst>
      <p:ext uri="{BB962C8B-B14F-4D97-AF65-F5344CB8AC3E}">
        <p14:creationId xmlns:p14="http://schemas.microsoft.com/office/powerpoint/2010/main" val="124253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826">
        <p:fade/>
      </p:transition>
    </mc:Choice>
    <mc:Fallback xmlns="">
      <p:transition spd="med" advTm="118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052736"/>
            <a:ext cx="6336704" cy="4536504"/>
          </a:xfrm>
        </p:spPr>
      </p:pic>
    </p:spTree>
    <p:extLst>
      <p:ext uri="{BB962C8B-B14F-4D97-AF65-F5344CB8AC3E}">
        <p14:creationId xmlns:p14="http://schemas.microsoft.com/office/powerpoint/2010/main" val="556743649"/>
      </p:ext>
    </p:extLst>
  </p:cSld>
  <p:clrMapOvr>
    <a:masterClrMapping/>
  </p:clrMapOvr>
  <p:transition spd="slow" advTm="5524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052736"/>
            <a:ext cx="6984776" cy="4464496"/>
          </a:xfrm>
        </p:spPr>
      </p:pic>
    </p:spTree>
    <p:extLst>
      <p:ext uri="{BB962C8B-B14F-4D97-AF65-F5344CB8AC3E}">
        <p14:creationId xmlns:p14="http://schemas.microsoft.com/office/powerpoint/2010/main" val="173269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354">
        <p:split orient="vert"/>
      </p:transition>
    </mc:Choice>
    <mc:Fallback xmlns="">
      <p:transition spd="slow" advTm="435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lta costura">
  <a:themeElements>
    <a:clrScheme name="Alta costura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Etiqueta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lta costura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403</TotalTime>
  <Words>215</Words>
  <Application>Microsoft Office PowerPoint</Application>
  <PresentationFormat>Presentación en pantalla (4:3)</PresentationFormat>
  <Paragraphs>23</Paragraphs>
  <Slides>53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57" baseType="lpstr">
      <vt:lpstr>Arial</vt:lpstr>
      <vt:lpstr>Garamond</vt:lpstr>
      <vt:lpstr>Wingdings</vt:lpstr>
      <vt:lpstr>Alta costura</vt:lpstr>
      <vt:lpstr>École la candelaria</vt:lpstr>
      <vt:lpstr>L'école de la cONCORDE a été fondée en 1962</vt:lpstr>
      <vt:lpstr>En 1965, on a vu la nécessité d'élargir et d'améliorer sa structure</vt:lpstr>
      <vt:lpstr>Presentación de PowerPoint</vt:lpstr>
      <vt:lpstr>Presentación de PowerPoint</vt:lpstr>
      <vt:lpstr>Presentación de PowerPoint</vt:lpstr>
      <vt:lpstr>On Y trouve une grande diversité de    populations: descendants d'Africains, autochtones, personnes âgées et des handicapés.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L’ÉCOLE OUVRE les portes aux artistes de la localité </vt:lpstr>
      <vt:lpstr>Presentación de PowerPoint</vt:lpstr>
      <vt:lpstr>Pour exprimer l'art À L’ÉCOLE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L’école est un espace où nous pouvons partager sans exclure personne</vt:lpstr>
      <vt:lpstr>Presentación de PowerPoint</vt:lpstr>
      <vt:lpstr>Presentación de PowerPoint</vt:lpstr>
      <vt:lpstr>Presentación de PowerPoint</vt:lpstr>
      <vt:lpstr>ON PARTAGE TOUJOURS SANS DONNER D’IMPORTANCE AUX LIEUX.</vt:lpstr>
      <vt:lpstr>Presentación de PowerPoint</vt:lpstr>
      <vt:lpstr>L’école commémore les dates importantes de notre pays.</vt:lpstr>
      <vt:lpstr>Presentación de PowerPoint</vt:lpstr>
      <vt:lpstr>Presentación de PowerPoint</vt:lpstr>
      <vt:lpstr>Presentación de PowerPoint</vt:lpstr>
      <vt:lpstr>L’ÉCOLE A DES salles de arts et de musique</vt:lpstr>
      <vt:lpstr>Presentación de PowerPoint</vt:lpstr>
      <vt:lpstr>L’ÉCOLE est une communauté diverse et inclusive qui accueille LA population de DIFFÉRENTES LOCALITÉS DE BOGOTA.</vt:lpstr>
      <vt:lpstr>Presentación de PowerPoint</vt:lpstr>
      <vt:lpstr>Presentación de PowerPoint</vt:lpstr>
      <vt:lpstr>L’ÉCOLE favorise Des projets à la portée des étudiants. parmi eux, le projet KBIP.</vt:lpstr>
      <vt:lpstr>Presentación de PowerPoint</vt:lpstr>
      <vt:lpstr>Presentación de PowerPoint</vt:lpstr>
      <vt:lpstr>Les étudiants peuvent participer aux projets avec l'appui de l’école</vt:lpstr>
      <vt:lpstr>Les étudiants ont le soutien des enseignants</vt:lpstr>
      <vt:lpstr>Presentación de PowerPoint</vt:lpstr>
      <vt:lpstr>Le collège compte avec trois journées scolaires: Matin , après-midi et soir.</vt:lpstr>
      <vt:lpstr>Presentación de PowerPoint</vt:lpstr>
      <vt:lpstr>Le collège compte avec un laboratoire grande</vt:lpstr>
      <vt:lpstr>Ile tourisme et le patrimoine sont importants pour l’école</vt:lpstr>
      <vt:lpstr>Et aussi, il est important l’enseignement du français comme langue seconde.</vt:lpstr>
      <vt:lpstr>«Éducation dans et pour la diversité’»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estudio</dc:creator>
  <cp:lastModifiedBy>juliana Huertas Plata</cp:lastModifiedBy>
  <cp:revision>32</cp:revision>
  <dcterms:created xsi:type="dcterms:W3CDTF">2013-10-25T21:19:00Z</dcterms:created>
  <dcterms:modified xsi:type="dcterms:W3CDTF">2013-10-28T04:30:10Z</dcterms:modified>
</cp:coreProperties>
</file>